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8" r:id="rId3"/>
    <p:sldId id="259" r:id="rId4"/>
    <p:sldId id="293" r:id="rId5"/>
    <p:sldId id="295" r:id="rId6"/>
    <p:sldId id="261" r:id="rId7"/>
    <p:sldId id="262" r:id="rId8"/>
    <p:sldId id="260" r:id="rId9"/>
    <p:sldId id="298" r:id="rId10"/>
    <p:sldId id="300" r:id="rId11"/>
    <p:sldId id="299" r:id="rId12"/>
    <p:sldId id="29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BA63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-53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http://5F3561395DBB97F94E65BA0FB0B41BEA.dms.sberbank.ru/5F3561395DBB97F94E65BA0FB0B41BEA-1D846AA072F743AD1555F56CEEB1F010-18BA1A6A97BDED12AD01C044E4EA46AF/1.png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835"/>
          <a:stretch/>
        </p:blipFill>
        <p:spPr>
          <a:xfrm>
            <a:off x="716612" y="306326"/>
            <a:ext cx="11091297" cy="62388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14" name="Прямоугольник 13"/>
          <p:cNvSpPr/>
          <p:nvPr userDrawn="1"/>
        </p:nvSpPr>
        <p:spPr>
          <a:xfrm>
            <a:off x="5774506" y="306326"/>
            <a:ext cx="6033403" cy="6238854"/>
          </a:xfrm>
          <a:prstGeom prst="rect">
            <a:avLst/>
          </a:prstGeom>
          <a:solidFill>
            <a:srgbClr val="E6E6E6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391887" y="306326"/>
            <a:ext cx="5382619" cy="6252542"/>
          </a:xfrm>
          <a:prstGeom prst="rect">
            <a:avLst/>
          </a:prstGeom>
          <a:gradFill>
            <a:gsLst>
              <a:gs pos="0">
                <a:srgbClr val="27A530"/>
              </a:gs>
              <a:gs pos="67000">
                <a:srgbClr val="15ADD6"/>
              </a:gs>
              <a:gs pos="46000">
                <a:srgbClr val="99CE68"/>
              </a:gs>
              <a:gs pos="27000">
                <a:srgbClr val="EAE225"/>
              </a:gs>
              <a:gs pos="92000">
                <a:srgbClr val="2589CA"/>
              </a:gs>
            </a:gsLst>
            <a:lin ang="19200000" scaled="0"/>
          </a:gradFill>
          <a:ln w="5873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CBC5F2EB-A7EF-7341-95C5-1D35103D9A8D}"/>
              </a:ext>
            </a:extLst>
          </p:cNvPr>
          <p:cNvSpPr/>
          <p:nvPr userDrawn="1"/>
        </p:nvSpPr>
        <p:spPr>
          <a:xfrm>
            <a:off x="8928100" y="6104068"/>
            <a:ext cx="287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Проект ПЕРЕЗАПУСК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6706" y="3048714"/>
            <a:ext cx="52578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Заголовок 1"/>
          <p:cNvSpPr>
            <a:spLocks noGrp="1"/>
          </p:cNvSpPr>
          <p:nvPr>
            <p:ph type="ctrTitle"/>
          </p:nvPr>
        </p:nvSpPr>
        <p:spPr>
          <a:xfrm>
            <a:off x="516706" y="1366982"/>
            <a:ext cx="5257800" cy="16099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47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400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cxnSp>
        <p:nvCxnSpPr>
          <p:cNvPr id="7" name="Прямая соединительная линия 6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9" name="Рисунок 18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70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pPr/>
              <a:t>11.11.2024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8831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44839"/>
          </a:xfrm>
        </p:spPr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1650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754453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1650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754453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Прямоугольник 10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xmlns="" val="315363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7804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1505527"/>
            <a:ext cx="6172200" cy="50377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505527"/>
            <a:ext cx="3932237" cy="50377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 flipV="1">
            <a:off x="4977606" y="1505527"/>
            <a:ext cx="794" cy="5037713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1854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 flipV="1">
            <a:off x="282629" y="283028"/>
            <a:ext cx="11626342" cy="6346369"/>
          </a:xfrm>
          <a:prstGeom prst="rect">
            <a:avLst/>
          </a:prstGeom>
          <a:noFill/>
          <a:ln w="76200">
            <a:gradFill>
              <a:gsLst>
                <a:gs pos="10000">
                  <a:srgbClr val="2BA630"/>
                </a:gs>
                <a:gs pos="30000">
                  <a:srgbClr val="E8E127"/>
                </a:gs>
                <a:gs pos="50000">
                  <a:srgbClr val="72C488"/>
                </a:gs>
                <a:gs pos="90000">
                  <a:srgbClr val="2589CA"/>
                </a:gs>
                <a:gs pos="75000">
                  <a:srgbClr val="15ACD6"/>
                </a:gs>
              </a:gsLst>
              <a:lin ang="19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pic>
        <p:nvPicPr>
          <p:cNvPr id="4" name="Рисунок 3" descr="http://5F3561395DBB97F94E65BA0FB0B41BEA.dms.sberbank.ru/5F3561395DBB97F94E65BA0FB0B41BEA-1D846AA072F743AD1555F56CEEB1F010-18BA1A6A97BDED12AD01C044E4EA46A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071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A63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6" name="Прямая соединительная линия 5"/>
          <p:cNvCxnSpPr/>
          <p:nvPr userDrawn="1"/>
        </p:nvCxnSpPr>
        <p:spPr>
          <a:xfrm>
            <a:off x="838200" y="1191488"/>
            <a:ext cx="10515600" cy="1"/>
          </a:xfrm>
          <a:prstGeom prst="line">
            <a:avLst/>
          </a:prstGeom>
          <a:ln w="127000">
            <a:gradFill flip="none" rotWithShape="1">
              <a:gsLst>
                <a:gs pos="10000">
                  <a:srgbClr val="2BA630"/>
                </a:gs>
                <a:gs pos="30000">
                  <a:srgbClr val="E5E027"/>
                </a:gs>
                <a:gs pos="50000">
                  <a:srgbClr val="47B9AC"/>
                </a:gs>
                <a:gs pos="75000">
                  <a:srgbClr val="1CAED0"/>
                </a:gs>
                <a:gs pos="90000">
                  <a:srgbClr val="3B93CD"/>
                </a:gs>
              </a:gsLst>
              <a:lin ang="192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7092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3FB6F-ACA5-4987-9D7D-422181772236}" type="datetimeFigureOut">
              <a:rPr lang="ru-RU" smtClean="0"/>
              <a:pPr/>
              <a:t>11.11.2024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3387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pPr>
                <a:defRPr/>
              </a:pPr>
              <a:t>11/11/2024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pPr>
                <a:defRPr/>
              </a:pPr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754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3FB6F-ACA5-4987-9D7D-422181772236}" type="datetimeFigureOut">
              <a:rPr lang="ru-RU" smtClean="0"/>
              <a:pPr/>
              <a:t>11.11.2024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B4B64-B256-43B6-8BF9-C980E1618A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7529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6" r:id="rId5"/>
    <p:sldLayoutId id="2147483655" r:id="rId6"/>
    <p:sldLayoutId id="2147483654" r:id="rId7"/>
    <p:sldLayoutId id="2147483649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l15/my/tree/main/project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quel\Downloads\Video%20(5).mp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67501" y="2207172"/>
            <a:ext cx="1053170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Определение дистанции </a:t>
            </a:r>
          </a:p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до объекта и его отклонение </a:t>
            </a:r>
          </a:p>
          <a:p>
            <a:pPr algn="ctr"/>
            <a:r>
              <a:rPr lang="ru-RU" sz="4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от наблюдаемого сектора</a:t>
            </a:r>
            <a:endParaRPr lang="ru-RU" sz="4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314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quel\Downloads\results (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8483"/>
            <a:ext cx="12192000" cy="5859517"/>
          </a:xfrm>
          <a:prstGeom prst="rect">
            <a:avLst/>
          </a:prstGeom>
          <a:noFill/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xmlns="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4301359" y="282150"/>
            <a:ext cx="3182007" cy="92654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YOLO train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quel\Downloads\val_batch0_pred.jpg"/>
          <p:cNvPicPr>
            <a:picLocks noChangeAspect="1" noChangeArrowheads="1"/>
          </p:cNvPicPr>
          <p:nvPr/>
        </p:nvPicPr>
        <p:blipFill>
          <a:blip r:embed="rId2"/>
          <a:srcRect r="24672"/>
          <a:stretch>
            <a:fillRect/>
          </a:stretch>
        </p:blipFill>
        <p:spPr bwMode="auto">
          <a:xfrm>
            <a:off x="0" y="1663547"/>
            <a:ext cx="5244029" cy="5194453"/>
          </a:xfrm>
          <a:prstGeom prst="rect">
            <a:avLst/>
          </a:prstGeom>
          <a:noFill/>
        </p:spPr>
      </p:pic>
      <p:pic>
        <p:nvPicPr>
          <p:cNvPr id="2051" name="Picture 3" descr="C:\Users\quel\Downloads\val_batch0_label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1224" y="10413402"/>
            <a:ext cx="6906410" cy="13767959"/>
          </a:xfrm>
          <a:prstGeom prst="rect">
            <a:avLst/>
          </a:prstGeom>
          <a:noFill/>
        </p:spPr>
      </p:pic>
      <p:pic>
        <p:nvPicPr>
          <p:cNvPr id="5" name="Picture 2" descr="C:\Users\quel\Downloads\confusion_matrix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2110" y="1641514"/>
            <a:ext cx="6999890" cy="5216486"/>
          </a:xfrm>
          <a:prstGeom prst="rect">
            <a:avLst/>
          </a:prstGeom>
          <a:noFill/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xmlns="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4301359" y="282150"/>
            <a:ext cx="3182007" cy="92654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YOLO train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56990" y="3237186"/>
            <a:ext cx="105317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Спасибо за внимание!</a:t>
            </a:r>
            <a:endParaRPr lang="ru-RU" sz="40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314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008993"/>
            <a:ext cx="10515600" cy="4950758"/>
          </a:xfrm>
        </p:spPr>
        <p:txBody>
          <a:bodyPr>
            <a:normAutofit lnSpcReduction="10000"/>
          </a:bodyPr>
          <a:lstStyle/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Петухов Дмитрий Андреевич</a:t>
            </a: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	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Высшее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образование (ХГУЭП, специальность Бизнес-статистика и прогнозирование)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Текущее место работы: Центр управления наличным денежным обращением (ЦУНДО)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,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ОУКЛ.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Должность : главный экономист.</a:t>
            </a:r>
            <a:endParaRPr lang="ru-RU" sz="16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Город: Хабаровск.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	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Телефон: 8-909-858-43-59 </a:t>
            </a:r>
          </a:p>
          <a:p>
            <a:pPr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Email: metallica.2010@mail.ru</a:t>
            </a: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endParaRPr lang="ru-RU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B6D7231B-53C1-4487-8733-E95AF26CF49D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8844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 себе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54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quel\Desktop\yolo\data\Vide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729868" y="6200469"/>
            <a:ext cx="11054255" cy="431309"/>
          </a:xfrm>
        </p:spPr>
        <p:txBody>
          <a:bodyPr>
            <a:normAutofit/>
          </a:bodyPr>
          <a:lstStyle/>
          <a:p>
            <a:pPr algn="ctr" defTabSz="360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ru-RU" sz="18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Ссылка на </a:t>
            </a:r>
            <a:r>
              <a:rPr lang="ru-RU" sz="1800" dirty="0" err="1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репозиторий</a:t>
            </a:r>
            <a:r>
              <a:rPr lang="ru-RU" sz="18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 : </a:t>
            </a:r>
            <a:r>
              <a:rPr lang="en-US" sz="1800" dirty="0" smtClean="0">
                <a:latin typeface="SB Sans Text Light" panose="020B0303040504020204" pitchFamily="34" charset="0"/>
                <a:cs typeface="SB Sans Text Light" panose="020B0303040504020204" pitchFamily="34" charset="0"/>
                <a:hlinkClick r:id="rId3"/>
              </a:rPr>
              <a:t>https://github.com/Quel15/my/tree/main/project</a:t>
            </a:r>
            <a:endParaRPr lang="ru-RU" sz="1800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88276C2A-4D48-44C7-85A8-D12D1D76BD0E}"/>
              </a:ext>
            </a:extLst>
          </p:cNvPr>
          <p:cNvSpPr txBox="1">
            <a:spLocks/>
          </p:cNvSpPr>
          <p:nvPr/>
        </p:nvSpPr>
        <p:spPr bwMode="auto">
          <a:xfrm>
            <a:off x="718851" y="187809"/>
            <a:ext cx="10820400" cy="82143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Описание проекта</a:t>
            </a:r>
            <a:endParaRPr lang="en-US" sz="36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785" y="870333"/>
            <a:ext cx="10899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Цели:</a:t>
            </a:r>
            <a:endParaRPr lang="ru-RU" sz="2000" dirty="0" smtClean="0"/>
          </a:p>
          <a:p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Определить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расстояние до наблюдаемого объекта и его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отклонение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от некоторой заданной 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точки с помощью моделей </a:t>
            </a:r>
            <a:r>
              <a:rPr lang="en-US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computer vision.</a:t>
            </a: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342900" indent="-342900">
              <a:buAutoNum type="arabicPeriod"/>
            </a:pPr>
            <a:endParaRPr lang="ru-RU" sz="16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342900" indent="-342900">
              <a:buAutoNum type="arabicPeriod"/>
            </a:pP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Обучить модель на собственном </a:t>
            </a:r>
            <a:r>
              <a:rPr lang="ru-RU" sz="1600" dirty="0" err="1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датасете</a:t>
            </a:r>
            <a:r>
              <a:rPr lang="ru-RU" sz="16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.</a:t>
            </a:r>
            <a:endParaRPr lang="ru-RU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41078" y="2521473"/>
            <a:ext cx="976411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ru-RU" sz="2000" dirty="0" smtClean="0"/>
              <a:t>Задачи</a:t>
            </a:r>
            <a:r>
              <a:rPr lang="ru-RU" sz="2000" dirty="0" smtClean="0"/>
              <a:t>:</a:t>
            </a:r>
          </a:p>
          <a:p>
            <a:pPr algn="ctr"/>
            <a:endParaRPr lang="ru-RU" dirty="0" smtClean="0"/>
          </a:p>
          <a:p>
            <a:r>
              <a:rPr lang="en-US" dirty="0" smtClean="0"/>
              <a:t>- Object detection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r>
              <a:rPr lang="en-US" dirty="0" smtClean="0"/>
              <a:t>- </a:t>
            </a:r>
            <a:r>
              <a:rPr lang="ru-RU" dirty="0" smtClean="0"/>
              <a:t>Расчет параметров видеонаблюдения</a:t>
            </a:r>
          </a:p>
          <a:p>
            <a:pPr>
              <a:buFont typeface="Arial" pitchFamily="34" charset="0"/>
              <a:buChar char="•"/>
            </a:pPr>
            <a:endParaRPr lang="ru-RU" dirty="0" smtClean="0"/>
          </a:p>
          <a:p>
            <a:pPr>
              <a:buFontTx/>
              <a:buChar char="-"/>
            </a:pPr>
            <a:r>
              <a:rPr lang="ru-RU" dirty="0" smtClean="0"/>
              <a:t> Расчет </a:t>
            </a:r>
            <a:r>
              <a:rPr lang="ru-RU" dirty="0" smtClean="0"/>
              <a:t>расстояния до </a:t>
            </a:r>
            <a:r>
              <a:rPr lang="ru-RU" dirty="0" smtClean="0"/>
              <a:t>объекта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ru-RU" dirty="0" smtClean="0"/>
              <a:t> </a:t>
            </a:r>
            <a:r>
              <a:rPr lang="ru-RU" dirty="0" smtClean="0"/>
              <a:t>Разметка данных и обучение модели 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0201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8082" y="304799"/>
            <a:ext cx="865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Object Detection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52248" y="1019505"/>
            <a:ext cx="11571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/>
          </a:p>
          <a:p>
            <a:r>
              <a:rPr lang="en-US" dirty="0" smtClean="0"/>
              <a:t>Object detection</a:t>
            </a:r>
            <a:r>
              <a:rPr lang="ru-RU" dirty="0" smtClean="0"/>
              <a:t>— это задача, которая включает в себя определение местоположения и класса всех объектов на изображении или </a:t>
            </a:r>
            <a:r>
              <a:rPr lang="ru-RU" dirty="0" err="1" smtClean="0"/>
              <a:t>видеопотоке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Результатом работы детектора объектов является набор ограничительных рамок, в которые заключены объекты на изображении, а также метки классов и степень доверия для каждой рамки.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96588"/>
            <a:ext cx="5949108" cy="3861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0125" y="2985571"/>
            <a:ext cx="6231875" cy="3872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6551" y="273268"/>
            <a:ext cx="865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YOLO</a:t>
            </a:r>
            <a:r>
              <a:rPr lang="ru-RU" sz="3600" dirty="0" smtClean="0"/>
              <a:t>(</a:t>
            </a:r>
            <a:r>
              <a:rPr lang="en-US" sz="3600" dirty="0" smtClean="0"/>
              <a:t>You look only on</a:t>
            </a:r>
            <a:r>
              <a:rPr lang="ru-RU" sz="3600" dirty="0" smtClean="0"/>
              <a:t>с</a:t>
            </a:r>
            <a:r>
              <a:rPr lang="en-US" sz="3600" dirty="0" smtClean="0"/>
              <a:t>e)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10206" y="1030014"/>
            <a:ext cx="11981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YOLOv8:  современная версия семейства YOLO , архитектура CNN для решения задач обнаружения объектов, сегментации экземпляров, оценка позы/ключевых точек и классификация.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Плюсы: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скорость и точность обработки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удобный </a:t>
            </a:r>
            <a:r>
              <a:rPr lang="en-US" dirty="0" smtClean="0"/>
              <a:t>API </a:t>
            </a:r>
            <a:r>
              <a:rPr lang="ru-RU" dirty="0" smtClean="0"/>
              <a:t>интерфейс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информативная  документация </a:t>
            </a:r>
            <a:endParaRPr lang="en-US" dirty="0" smtClean="0"/>
          </a:p>
          <a:p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 err="1" smtClean="0"/>
              <a:t>нейросети</a:t>
            </a:r>
            <a:r>
              <a:rPr lang="ru-RU" dirty="0" smtClean="0"/>
              <a:t> используется метод </a:t>
            </a:r>
            <a:r>
              <a:rPr lang="ru-RU" dirty="0" err="1" smtClean="0"/>
              <a:t>Single</a:t>
            </a:r>
            <a:r>
              <a:rPr lang="ru-RU" dirty="0" smtClean="0"/>
              <a:t> </a:t>
            </a:r>
            <a:r>
              <a:rPr lang="ru-RU" dirty="0" err="1" smtClean="0"/>
              <a:t>Shot</a:t>
            </a:r>
            <a:r>
              <a:rPr lang="ru-RU" dirty="0" smtClean="0"/>
              <a:t> </a:t>
            </a:r>
            <a:r>
              <a:rPr lang="ru-RU" dirty="0" err="1" smtClean="0"/>
              <a:t>Detection</a:t>
            </a:r>
            <a:r>
              <a:rPr lang="ru-RU" dirty="0" smtClean="0"/>
              <a:t>, всё входное изображение обрабатывается лишь единожды. </a:t>
            </a:r>
          </a:p>
          <a:p>
            <a:r>
              <a:rPr lang="ru-RU" dirty="0" smtClean="0"/>
              <a:t>Такой подход дает существенный выигрыш в быстродействии по сравнению с  другими методами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0" y="3794234"/>
            <a:ext cx="12192000" cy="3063766"/>
            <a:chOff x="0" y="3794234"/>
            <a:chExt cx="12192000" cy="3063766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4635062" y="3794234"/>
              <a:ext cx="7556938" cy="3063766"/>
              <a:chOff x="4635062" y="3794234"/>
              <a:chExt cx="7556938" cy="3063766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334703" y="3794234"/>
                <a:ext cx="3857297" cy="306376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635062" y="3794234"/>
                <a:ext cx="3710151" cy="306376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3794234"/>
              <a:ext cx="4656083" cy="30637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TextBox 5"/>
          <p:cNvSpPr txBox="1"/>
          <p:nvPr/>
        </p:nvSpPr>
        <p:spPr>
          <a:xfrm>
            <a:off x="465494" y="6519446"/>
            <a:ext cx="349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  <a:t>Источник 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https://docs.ultralytics.com</a:t>
            </a:r>
            <a:endParaRPr lang="ru-RU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/>
          <a:stretch>
            <a:fillRect/>
          </a:stretch>
        </p:blipFill>
        <p:spPr bwMode="auto">
          <a:xfrm>
            <a:off x="4004442" y="1397875"/>
            <a:ext cx="7777655" cy="450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608413"/>
            <a:ext cx="10515600" cy="819477"/>
          </a:xfrm>
        </p:spPr>
        <p:txBody>
          <a:bodyPr/>
          <a:lstStyle/>
          <a:p>
            <a:endParaRPr lang="ru-RU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Расчет параметров видеонаблюдения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208" y="1629103"/>
            <a:ext cx="37837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Размер матрицы</a:t>
            </a:r>
            <a:r>
              <a:rPr lang="en-US" sz="1600" dirty="0" smtClean="0"/>
              <a:t> : 4.92(w) x 2.77(h)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Фокусное расстояние</a:t>
            </a:r>
            <a:r>
              <a:rPr lang="en-US" sz="1600" dirty="0" smtClean="0"/>
              <a:t> (f) : 50 mm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Угол обзора(градусов)</a:t>
            </a:r>
            <a:r>
              <a:rPr lang="en-US" sz="1600" dirty="0" smtClean="0"/>
              <a:t>:</a:t>
            </a:r>
          </a:p>
          <a:p>
            <a:endParaRPr lang="en-US" sz="1600" dirty="0" smtClean="0"/>
          </a:p>
          <a:p>
            <a:r>
              <a:rPr lang="en-US" sz="1600" dirty="0" smtClean="0"/>
              <a:t>WFOV</a:t>
            </a:r>
            <a:r>
              <a:rPr lang="ru-RU" sz="1600" dirty="0" smtClean="0"/>
              <a:t> = 2</a:t>
            </a:r>
            <a:r>
              <a:rPr lang="en-US" sz="1600" dirty="0" smtClean="0"/>
              <a:t>*</a:t>
            </a:r>
            <a:r>
              <a:rPr lang="ru-RU" sz="1600" dirty="0" err="1" smtClean="0"/>
              <a:t>arctg</a:t>
            </a:r>
            <a:r>
              <a:rPr lang="ru-RU" sz="1600" dirty="0" smtClean="0"/>
              <a:t> (</a:t>
            </a:r>
            <a:r>
              <a:rPr lang="en-US" sz="1600" dirty="0" smtClean="0"/>
              <a:t>w</a:t>
            </a:r>
            <a:r>
              <a:rPr lang="ru-RU" sz="1600" dirty="0" smtClean="0"/>
              <a:t>/2</a:t>
            </a:r>
            <a:r>
              <a:rPr lang="en-US" sz="1600" dirty="0" smtClean="0"/>
              <a:t>*</a:t>
            </a:r>
            <a:r>
              <a:rPr lang="ru-RU" sz="1600" dirty="0" err="1" smtClean="0"/>
              <a:t>f</a:t>
            </a:r>
            <a:r>
              <a:rPr lang="ru-RU" sz="1600" dirty="0" smtClean="0"/>
              <a:t>)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WFOV = 5,6</a:t>
            </a:r>
            <a:endParaRPr lang="ru-RU" sz="1600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xmlns="" id="{A9F1CD1E-6F3A-4CAC-86F3-1385472E0977}"/>
              </a:ext>
            </a:extLst>
          </p:cNvPr>
          <p:cNvSpPr txBox="1">
            <a:spLocks/>
          </p:cNvSpPr>
          <p:nvPr/>
        </p:nvSpPr>
        <p:spPr bwMode="auto">
          <a:xfrm>
            <a:off x="2388477" y="262758"/>
            <a:ext cx="7417675" cy="98797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Расчет расстояния до объекта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648" y="1135119"/>
            <a:ext cx="7977352" cy="417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496" y="2953408"/>
            <a:ext cx="1839311" cy="66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090" y="1566042"/>
            <a:ext cx="1797270" cy="79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46841" y="4151586"/>
            <a:ext cx="442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–</a:t>
            </a:r>
            <a:r>
              <a:rPr lang="ru-RU" dirty="0" smtClean="0"/>
              <a:t> действительный размер объекта</a:t>
            </a:r>
          </a:p>
          <a:p>
            <a:endParaRPr lang="ru-RU" dirty="0" smtClean="0"/>
          </a:p>
          <a:p>
            <a:r>
              <a:rPr lang="en-US" dirty="0" smtClean="0"/>
              <a:t>H – </a:t>
            </a:r>
            <a:r>
              <a:rPr lang="ru-RU" dirty="0" smtClean="0"/>
              <a:t>размер объекта на матрице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765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85800" y="1706356"/>
            <a:ext cx="10515600" cy="4351338"/>
          </a:xfrm>
        </p:spPr>
        <p:txBody>
          <a:bodyPr>
            <a:normAutofit/>
          </a:bodyPr>
          <a:lstStyle/>
          <a:p>
            <a:endParaRPr lang="ru-RU" sz="1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BE3829DA-390E-46E2-8E16-B1C69E159BEE}"/>
              </a:ext>
            </a:extLst>
          </p:cNvPr>
          <p:cNvSpPr txBox="1">
            <a:spLocks/>
          </p:cNvSpPr>
          <p:nvPr/>
        </p:nvSpPr>
        <p:spPr bwMode="auto">
          <a:xfrm>
            <a:off x="685800" y="639501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5" name="Video (5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43759" y="1101687"/>
            <a:ext cx="5757041" cy="3569465"/>
          </a:xfrm>
        </p:spPr>
        <p:txBody>
          <a:bodyPr>
            <a:normAutofit/>
          </a:bodyPr>
          <a:lstStyle/>
          <a:p>
            <a:endParaRPr lang="en-US" sz="1400" dirty="0" smtClean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>
              <a:buNone/>
            </a:pPr>
            <a:r>
              <a:rPr lang="ru-RU" sz="1800" dirty="0" smtClean="0">
                <a:latin typeface="SB Sans Text Light" panose="020B0303040504020204" pitchFamily="34" charset="0"/>
                <a:cs typeface="SB Sans Text Light" panose="020B0303040504020204" pitchFamily="34" charset="0"/>
              </a:rPr>
              <a:t>Этапы подготовки:</a:t>
            </a:r>
            <a:endParaRPr lang="ru-RU" sz="18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457200" indent="-457200">
              <a:buAutoNum type="arabicPeriod"/>
            </a:pPr>
            <a:r>
              <a:rPr lang="ru-RU" sz="1800" dirty="0" smtClean="0"/>
              <a:t>Сбор и разметка данных (</a:t>
            </a:r>
            <a:r>
              <a:rPr lang="en-US" sz="1800" dirty="0" err="1" smtClean="0"/>
              <a:t>LabelImg</a:t>
            </a:r>
            <a:r>
              <a:rPr lang="en-US" sz="1800" dirty="0" smtClean="0"/>
              <a:t> Python)</a:t>
            </a:r>
            <a:r>
              <a:rPr lang="ru-RU" sz="1800" dirty="0" smtClean="0"/>
              <a:t>.</a:t>
            </a:r>
            <a:endParaRPr lang="en-US" sz="1800" dirty="0" smtClean="0"/>
          </a:p>
          <a:p>
            <a:pPr marL="457200" indent="-457200">
              <a:buAutoNum type="arabicPeriod"/>
            </a:pPr>
            <a:r>
              <a:rPr lang="ru-RU" sz="1800" dirty="0" smtClean="0"/>
              <a:t>Разделение </a:t>
            </a:r>
            <a:r>
              <a:rPr lang="ru-RU" sz="1800" dirty="0" err="1" smtClean="0"/>
              <a:t>датасета</a:t>
            </a:r>
            <a:r>
              <a:rPr lang="ru-RU" sz="1800" dirty="0" smtClean="0"/>
              <a:t> на </a:t>
            </a:r>
            <a:r>
              <a:rPr lang="en-US" sz="1800" dirty="0" smtClean="0"/>
              <a:t>train, test, </a:t>
            </a:r>
            <a:r>
              <a:rPr lang="en-US" sz="1800" dirty="0" err="1" smtClean="0"/>
              <a:t>val</a:t>
            </a:r>
            <a:endParaRPr lang="ru-RU" sz="1800" dirty="0" smtClean="0"/>
          </a:p>
          <a:p>
            <a:pPr marL="457200" indent="-457200">
              <a:buAutoNum type="arabicPeriod"/>
            </a:pPr>
            <a:r>
              <a:rPr lang="ru-RU" sz="1800" dirty="0" smtClean="0"/>
              <a:t>Обучение модели </a:t>
            </a:r>
            <a:endParaRPr lang="en-US" sz="18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ru-RU" sz="2400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78C9B23E-E816-4331-B0A0-3EF4B512AA60}"/>
              </a:ext>
            </a:extLst>
          </p:cNvPr>
          <p:cNvSpPr txBox="1">
            <a:spLocks/>
          </p:cNvSpPr>
          <p:nvPr/>
        </p:nvSpPr>
        <p:spPr bwMode="auto">
          <a:xfrm>
            <a:off x="4374931" y="471337"/>
            <a:ext cx="3182007" cy="92654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YOLO train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lum bright="10000" contrast="-20000"/>
          </a:blip>
          <a:srcRect/>
          <a:stretch>
            <a:fillRect/>
          </a:stretch>
        </p:blipFill>
        <p:spPr bwMode="auto">
          <a:xfrm>
            <a:off x="5607586" y="1156771"/>
            <a:ext cx="6584414" cy="416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2759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230</Words>
  <Application>Microsoft Office PowerPoint</Application>
  <PresentationFormat>Произвольный</PresentationFormat>
  <Paragraphs>83</Paragraphs>
  <Slides>12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Company>ПАО Сбербанк России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Шумихина Ольга Ивановна</dc:creator>
  <cp:lastModifiedBy>quel</cp:lastModifiedBy>
  <cp:revision>160</cp:revision>
  <dcterms:created xsi:type="dcterms:W3CDTF">2021-02-19T10:44:02Z</dcterms:created>
  <dcterms:modified xsi:type="dcterms:W3CDTF">2024-11-11T14:49:22Z</dcterms:modified>
</cp:coreProperties>
</file>